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60" r:id="rId5"/>
    <p:sldId id="265" r:id="rId6"/>
    <p:sldId id="264" r:id="rId7"/>
    <p:sldId id="259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51" d="100"/>
          <a:sy n="51" d="100"/>
        </p:scale>
        <p:origin x="130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12155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496994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863978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88BB477C-CE3D-4C18-8544-EDE2A8897EF9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086"/>
          <a:stretch/>
        </p:blipFill>
        <p:spPr bwMode="auto">
          <a:xfrm>
            <a:off x="0" y="6492873"/>
            <a:ext cx="9144000" cy="474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7658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16410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867479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581607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91084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75118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30663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78241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66EFA-DB78-483F-A704-09B5F088A95F}" type="datetimeFigureOut">
              <a:rPr lang="fr-FR" smtClean="0"/>
              <a:t>17/12/2021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8DFB07-CC9A-442A-B1E6-BD05792F2A7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789612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3BDD5C-4561-4537-A5A2-02B1F82CEF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519956" y="571878"/>
            <a:ext cx="3665989" cy="1147863"/>
          </a:xfrm>
        </p:spPr>
        <p:txBody>
          <a:bodyPr anchor="b">
            <a:normAutofit/>
          </a:bodyPr>
          <a:lstStyle/>
          <a:p>
            <a:pPr algn="l"/>
            <a:r>
              <a:rPr lang="fr-FR" sz="2400" b="1" dirty="0"/>
              <a:t>Institut Supérieur du Droit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4C54E18-7B73-474A-B11F-60CA086A975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7575" y="5581403"/>
            <a:ext cx="3065478" cy="1147863"/>
          </a:xfrm>
        </p:spPr>
        <p:txBody>
          <a:bodyPr anchor="t">
            <a:normAutofit/>
          </a:bodyPr>
          <a:lstStyle/>
          <a:p>
            <a:pPr algn="l"/>
            <a:r>
              <a:rPr lang="fr-FR" sz="1700" dirty="0"/>
              <a:t>Claire Pelouzet et Rebecca Elbaz, Page Personnel</a:t>
            </a:r>
          </a:p>
        </p:txBody>
      </p:sp>
      <p:sp>
        <p:nvSpPr>
          <p:cNvPr id="138" name="Freeform: Shape 137">
            <a:extLst>
              <a:ext uri="{FF2B5EF4-FFF2-40B4-BE49-F238E27FC236}">
                <a16:creationId xmlns:a16="http://schemas.microsoft.com/office/drawing/2014/main" id="{E49CC64F-7275-4E33-961B-0C5CDC4398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 flipV="1">
            <a:off x="0" y="0"/>
            <a:ext cx="5391039" cy="6858000"/>
          </a:xfrm>
          <a:custGeom>
            <a:avLst/>
            <a:gdLst>
              <a:gd name="connsiteX0" fmla="*/ 7188051 w 7188051"/>
              <a:gd name="connsiteY0" fmla="*/ 6858000 h 6858000"/>
              <a:gd name="connsiteX1" fmla="*/ 108694 w 7188051"/>
              <a:gd name="connsiteY1" fmla="*/ 6858000 h 6858000"/>
              <a:gd name="connsiteX2" fmla="*/ 79127 w 7188051"/>
              <a:gd name="connsiteY2" fmla="*/ 6681235 h 6858000"/>
              <a:gd name="connsiteX3" fmla="*/ 0 w 7188051"/>
              <a:gd name="connsiteY3" fmla="*/ 5565888 h 6858000"/>
              <a:gd name="connsiteX4" fmla="*/ 2190696 w 7188051"/>
              <a:gd name="connsiteY4" fmla="*/ 145339 h 6858000"/>
              <a:gd name="connsiteX5" fmla="*/ 2339431 w 7188051"/>
              <a:gd name="connsiteY5" fmla="*/ 0 h 6858000"/>
              <a:gd name="connsiteX6" fmla="*/ 7188051 w 7188051"/>
              <a:gd name="connsiteY6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7188051" h="6858000">
                <a:moveTo>
                  <a:pt x="7188051" y="6858000"/>
                </a:moveTo>
                <a:lnTo>
                  <a:pt x="108694" y="6858000"/>
                </a:lnTo>
                <a:lnTo>
                  <a:pt x="79127" y="6681235"/>
                </a:lnTo>
                <a:cubicBezTo>
                  <a:pt x="26981" y="6316967"/>
                  <a:pt x="0" y="5944579"/>
                  <a:pt x="0" y="5565888"/>
                </a:cubicBezTo>
                <a:cubicBezTo>
                  <a:pt x="0" y="3459953"/>
                  <a:pt x="834428" y="1548908"/>
                  <a:pt x="2190696" y="145339"/>
                </a:cubicBezTo>
                <a:lnTo>
                  <a:pt x="2339431" y="0"/>
                </a:lnTo>
                <a:lnTo>
                  <a:pt x="7188051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2F2B3A54-2F6E-4FCD-AC9B-233750C0B4F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617" r="3735"/>
          <a:stretch/>
        </p:blipFill>
        <p:spPr bwMode="auto">
          <a:xfrm>
            <a:off x="20" y="10"/>
            <a:ext cx="5271352" cy="6857990"/>
          </a:xfrm>
          <a:custGeom>
            <a:avLst/>
            <a:gdLst/>
            <a:ahLst/>
            <a:cxnLst/>
            <a:rect l="l" t="t" r="r" b="b"/>
            <a:pathLst>
              <a:path w="7028495" h="6858000">
                <a:moveTo>
                  <a:pt x="0" y="0"/>
                </a:moveTo>
                <a:lnTo>
                  <a:pt x="6915668" y="0"/>
                </a:lnTo>
                <a:lnTo>
                  <a:pt x="6952411" y="219663"/>
                </a:lnTo>
                <a:cubicBezTo>
                  <a:pt x="7002551" y="569921"/>
                  <a:pt x="7028495" y="927986"/>
                  <a:pt x="7028495" y="1292112"/>
                </a:cubicBezTo>
                <a:cubicBezTo>
                  <a:pt x="7028495" y="3343346"/>
                  <a:pt x="6205186" y="5202289"/>
                  <a:pt x="4870994" y="6556512"/>
                </a:cubicBezTo>
                <a:lnTo>
                  <a:pt x="4556185" y="6858000"/>
                </a:lnTo>
                <a:lnTo>
                  <a:pt x="0" y="6858000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3959392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0AF8C-5B98-48AA-AEE3-91467C70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chemeClr val="accent1">
                    <a:lumMod val="50000"/>
                  </a:schemeClr>
                </a:solidFill>
              </a:rPr>
              <a:t>Les cabinets de recrutement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61B76E-2794-47BC-A13D-3E7E410A043E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5CB80309-7094-48B9-8400-4530820676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2752" t="15953" r="10092" b="64638"/>
          <a:stretch/>
        </p:blipFill>
        <p:spPr>
          <a:xfrm>
            <a:off x="3351691" y="3254984"/>
            <a:ext cx="2598083" cy="104450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F1EF61C6-A6B2-43F4-A45F-6BD573C03CA5}"/>
              </a:ext>
            </a:extLst>
          </p:cNvPr>
          <p:cNvSpPr/>
          <p:nvPr/>
        </p:nvSpPr>
        <p:spPr>
          <a:xfrm>
            <a:off x="1195471" y="826697"/>
            <a:ext cx="5192704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Cibler les acteurs pertinents 3000 cabinets en France</a:t>
            </a:r>
          </a:p>
          <a:p>
            <a:r>
              <a:rPr lang="fr-FR" b="1" dirty="0">
                <a:solidFill>
                  <a:schemeClr val="accent1">
                    <a:lumMod val="50000"/>
                  </a:schemeClr>
                </a:solidFill>
              </a:rPr>
              <a:t>	 </a:t>
            </a:r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Spécialisés / Généralistes </a:t>
            </a:r>
          </a:p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	 Niveaux d’expérience</a:t>
            </a:r>
          </a:p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	 CDI / </a:t>
            </a:r>
            <a:r>
              <a:rPr lang="fr-FR" dirty="0" err="1">
                <a:solidFill>
                  <a:schemeClr val="accent1">
                    <a:lumMod val="50000"/>
                  </a:schemeClr>
                </a:solidFill>
              </a:rPr>
              <a:t>Interim</a:t>
            </a:r>
            <a:endParaRPr lang="fr-FR" dirty="0">
              <a:solidFill>
                <a:schemeClr val="accent1">
                  <a:lumMod val="50000"/>
                </a:schemeClr>
              </a:solidFill>
            </a:endParaRPr>
          </a:p>
          <a:p>
            <a:r>
              <a:rPr lang="fr-FR" dirty="0">
                <a:solidFill>
                  <a:schemeClr val="accent1">
                    <a:lumMod val="50000"/>
                  </a:schemeClr>
                </a:solidFill>
              </a:rPr>
              <a:t>	 Annonces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5377F5C2-F1B7-4B6A-B5D7-DD51D6B9CFD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28" t="35035" r="64771" b="63171"/>
          <a:stretch/>
        </p:blipFill>
        <p:spPr>
          <a:xfrm>
            <a:off x="1522732" y="1153281"/>
            <a:ext cx="263406" cy="24145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35288BF-B6F5-46E4-B996-92FC1077057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28" t="35035" r="64771" b="63171"/>
          <a:stretch/>
        </p:blipFill>
        <p:spPr>
          <a:xfrm>
            <a:off x="1522732" y="1444634"/>
            <a:ext cx="263406" cy="24145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D7A6D7F5-6006-425B-973B-015530609F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28" t="35035" r="64771" b="63171"/>
          <a:stretch/>
        </p:blipFill>
        <p:spPr>
          <a:xfrm>
            <a:off x="1522732" y="1733044"/>
            <a:ext cx="263406" cy="24145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E8B808F-03AF-4A7D-82B4-4D7E78BD97E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128" t="35035" r="64771" b="63171"/>
          <a:stretch/>
        </p:blipFill>
        <p:spPr>
          <a:xfrm>
            <a:off x="1522732" y="2005927"/>
            <a:ext cx="263406" cy="241455"/>
          </a:xfrm>
          <a:prstGeom prst="rect">
            <a:avLst/>
          </a:prstGeom>
        </p:spPr>
      </p:pic>
      <p:pic>
        <p:nvPicPr>
          <p:cNvPr id="2050" name="Picture 1">
            <a:extLst>
              <a:ext uri="{FF2B5EF4-FFF2-40B4-BE49-F238E27FC236}">
                <a16:creationId xmlns:a16="http://schemas.microsoft.com/office/drawing/2014/main" id="{329F843F-BA94-443B-87DA-3FB71F71B9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6" t="38359" r="80916" b="46651"/>
          <a:stretch>
            <a:fillRect/>
          </a:stretch>
        </p:blipFill>
        <p:spPr bwMode="auto">
          <a:xfrm>
            <a:off x="1522732" y="4480201"/>
            <a:ext cx="1220468" cy="594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1">
            <a:extLst>
              <a:ext uri="{FF2B5EF4-FFF2-40B4-BE49-F238E27FC236}">
                <a16:creationId xmlns:a16="http://schemas.microsoft.com/office/drawing/2014/main" id="{19C7B9A4-2F8D-4806-8124-9FCC0DB5FC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0700" t="18414" r="19109" b="69971"/>
          <a:stretch>
            <a:fillRect/>
          </a:stretch>
        </p:blipFill>
        <p:spPr bwMode="auto">
          <a:xfrm>
            <a:off x="6601321" y="2811721"/>
            <a:ext cx="948502" cy="617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1">
            <a:extLst>
              <a:ext uri="{FF2B5EF4-FFF2-40B4-BE49-F238E27FC236}">
                <a16:creationId xmlns:a16="http://schemas.microsoft.com/office/drawing/2014/main" id="{B478DB70-8CE9-4B8C-B17A-1BCFC2CDA4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331" t="24080" r="12207" b="62889"/>
          <a:stretch>
            <a:fillRect/>
          </a:stretch>
        </p:blipFill>
        <p:spPr bwMode="auto">
          <a:xfrm>
            <a:off x="1483851" y="2731141"/>
            <a:ext cx="1409700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1">
            <a:extLst>
              <a:ext uri="{FF2B5EF4-FFF2-40B4-BE49-F238E27FC236}">
                <a16:creationId xmlns:a16="http://schemas.microsoft.com/office/drawing/2014/main" id="{7E8E008F-2C27-479B-B34D-6BCEA8C5BB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41" t="18980" r="14400" b="58640"/>
          <a:stretch>
            <a:fillRect/>
          </a:stretch>
        </p:blipFill>
        <p:spPr bwMode="auto">
          <a:xfrm>
            <a:off x="6656687" y="4046279"/>
            <a:ext cx="1152525" cy="75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1">
            <a:extLst>
              <a:ext uri="{FF2B5EF4-FFF2-40B4-BE49-F238E27FC236}">
                <a16:creationId xmlns:a16="http://schemas.microsoft.com/office/drawing/2014/main" id="{3F440CD4-C77D-4055-B0F8-5E0E712A727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740" t="19263" r="7802" b="70822"/>
          <a:stretch>
            <a:fillRect/>
          </a:stretch>
        </p:blipFill>
        <p:spPr bwMode="auto">
          <a:xfrm>
            <a:off x="4106980" y="5283434"/>
            <a:ext cx="1752600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5" name="Picture 1">
            <a:extLst>
              <a:ext uri="{FF2B5EF4-FFF2-40B4-BE49-F238E27FC236}">
                <a16:creationId xmlns:a16="http://schemas.microsoft.com/office/drawing/2014/main" id="{B7CFA14D-DA03-4169-9012-504F337BB4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43" t="18266" r="16954" b="66289"/>
          <a:stretch/>
        </p:blipFill>
        <p:spPr bwMode="auto">
          <a:xfrm>
            <a:off x="4823670" y="2247382"/>
            <a:ext cx="838868" cy="5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853971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0AF8C-5B98-48AA-AEE3-91467C70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 fontScale="90000"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</a:rPr>
              <a:t>Page Group: présent à toutes les étapes de carrières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61B76E-2794-47BC-A13D-3E7E410A043E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FCA38896-E952-44DA-9904-A5D07087C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9440" t="28858" r="17943" b="12160"/>
          <a:stretch/>
        </p:blipFill>
        <p:spPr>
          <a:xfrm>
            <a:off x="358257" y="837488"/>
            <a:ext cx="8427486" cy="5313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82767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0AF8C-5B98-48AA-AEE3-91467C70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</a:rPr>
              <a:t>Présentation du marché des métiers juridiques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61B76E-2794-47BC-A13D-3E7E410A043E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 2">
            <a:extLst>
              <a:ext uri="{FF2B5EF4-FFF2-40B4-BE49-F238E27FC236}">
                <a16:creationId xmlns:a16="http://schemas.microsoft.com/office/drawing/2014/main" id="{464E20AF-FA45-474B-8B3A-27D61739BDAA}"/>
              </a:ext>
            </a:extLst>
          </p:cNvPr>
          <p:cNvSpPr/>
          <p:nvPr/>
        </p:nvSpPr>
        <p:spPr>
          <a:xfrm>
            <a:off x="762874" y="1028343"/>
            <a:ext cx="7668586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Présentation de Page personnel division juridique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4 consultantes toutes issues des métiers du droit (Spécialité secteur intéressante pour recruter)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Nos métiers : Juriste, Assistant(e) Juridique, </a:t>
            </a:r>
            <a:r>
              <a:rPr lang="fr-FR" dirty="0" err="1"/>
              <a:t>Paralegal</a:t>
            </a:r>
            <a:endParaRPr lang="fr-FR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 profil des entreprises avec lesquels on collabore (grands groupes et pme privées)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Nos secteurs : grande distribution, énergies, banque, assurance, immobilier &amp; construction, IT, luxe, industrie, télécom, transports, </a:t>
            </a:r>
            <a:r>
              <a:rPr lang="fr-FR" dirty="0" err="1"/>
              <a:t>retail</a:t>
            </a:r>
            <a:endParaRPr lang="fr-FR" dirty="0"/>
          </a:p>
          <a:p>
            <a:pPr lvl="0"/>
            <a:endParaRPr lang="fr-FR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  Le marché juridique : hausse des recrutements de façon généralisée, rémunération moyenne 30-35, parfois jusqu’à 42k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Etat du marché : les candidats ont souvent plusieurs offres en parallèle</a:t>
            </a:r>
          </a:p>
          <a:p>
            <a:r>
              <a:rPr lang="fr-FR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Mon processus de recrutement chez Page ? </a:t>
            </a:r>
          </a:p>
          <a:p>
            <a:r>
              <a:rPr lang="fr-FR" dirty="0"/>
              <a:t> 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Les profils privilégiés par le recruteur ? Pour postuler pour sa première offre en cdd ou cdi ; au moins un an d’expérience (deux fois 6 mois) – concours d’avocats non obligatoire</a:t>
            </a:r>
          </a:p>
        </p:txBody>
      </p:sp>
    </p:spTree>
    <p:extLst>
      <p:ext uri="{BB962C8B-B14F-4D97-AF65-F5344CB8AC3E}">
        <p14:creationId xmlns:p14="http://schemas.microsoft.com/office/powerpoint/2010/main" val="410278203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9">
            <a:extLst>
              <a:ext uri="{FF2B5EF4-FFF2-40B4-BE49-F238E27FC236}">
                <a16:creationId xmlns:a16="http://schemas.microsoft.com/office/drawing/2014/main" id="{A4E37431-20F0-4DD6-84A9-ED2B644943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AE98B72-66C6-4AB4-AF0D-BA830DE863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336136" y="1336710"/>
            <a:ext cx="6858000" cy="4184580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07EAFC6-733F-403D-BB4D-05A3A2874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088181" y="1092216"/>
            <a:ext cx="6346209" cy="4182060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17A36730-4CB0-4F61-AD11-A44C976583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833933" y="3515977"/>
            <a:ext cx="2501979" cy="4182060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C69C79E1-F916-4929-A4F3-DE763D4BFA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176002" y="1496845"/>
            <a:ext cx="6858001" cy="386430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1100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67334AB-16BD-4EC7-8C6B-4B51716009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097846">
            <a:off x="74277" y="1668285"/>
            <a:ext cx="4318303" cy="3238727"/>
          </a:xfrm>
          <a:prstGeom prst="ellipse">
            <a:avLst/>
          </a:prstGeom>
          <a:gradFill>
            <a:gsLst>
              <a:gs pos="39000">
                <a:schemeClr val="accent1">
                  <a:alpha val="0"/>
                </a:schemeClr>
              </a:gs>
              <a:gs pos="100000">
                <a:schemeClr val="accent1">
                  <a:lumMod val="60000"/>
                  <a:lumOff val="40000"/>
                  <a:alpha val="15000"/>
                </a:schemeClr>
              </a:gs>
            </a:gsLst>
            <a:lin ang="17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17D2A5B-957B-4774-A151-2D5E06948C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5031" y="891652"/>
            <a:ext cx="3309016" cy="30307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3500" b="1" u="sng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Présentation du marché des métiers juridiques</a:t>
            </a:r>
            <a:endParaRPr lang="en-US" sz="3500" u="sng" kern="120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D77C880-F206-4DEC-96A9-565725F2796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0" y="555087"/>
            <a:ext cx="4206240" cy="5703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3492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8A3D9826-69CD-4503-8366-813AC8516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</a:rPr>
              <a:t>Présentation du marché des métiers juridiques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E13FCFC-2D5E-4421-859F-2944D82DAE6C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>
            <a:extLst>
              <a:ext uri="{FF2B5EF4-FFF2-40B4-BE49-F238E27FC236}">
                <a16:creationId xmlns:a16="http://schemas.microsoft.com/office/drawing/2014/main" id="{B163A4EA-AEA4-4612-BCBE-18185ECA91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12" y="738231"/>
            <a:ext cx="4581045" cy="553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448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0AF8C-5B98-48AA-AEE3-91467C70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</a:rPr>
              <a:t>Comment organiser sa recherche d’emploi ?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61B76E-2794-47BC-A13D-3E7E410A043E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992B1AF8-113B-4CB7-9D74-1DB6E83359CE}"/>
              </a:ext>
            </a:extLst>
          </p:cNvPr>
          <p:cNvSpPr txBox="1"/>
          <p:nvPr/>
        </p:nvSpPr>
        <p:spPr>
          <a:xfrm>
            <a:off x="1091796" y="920621"/>
            <a:ext cx="687599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Préparer son CV et formaliser son profil </a:t>
            </a:r>
            <a:r>
              <a:rPr lang="fr-FR" sz="2000" dirty="0" err="1"/>
              <a:t>Linkedin</a:t>
            </a:r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Cibler les entreprises (secteurs cibles, taille d’entreprise, problématiques métier…), faire la liste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Identifier les contacts clés dans ces entreprises / secteurs : </a:t>
            </a:r>
            <a:r>
              <a:rPr lang="fr-FR" sz="2000" dirty="0" err="1"/>
              <a:t>Linkedin</a:t>
            </a:r>
            <a:r>
              <a:rPr lang="fr-FR" sz="2000" dirty="0"/>
              <a:t>, internet, réseau personnel et professionnel, anciens / même formation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Consulter et sélectionner les annonces, créer des alertes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Candidater : sites emploi des entreprises concernées, réponse aux annonces ou candidature spontanée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Cadremploi, Apec, </a:t>
            </a:r>
            <a:r>
              <a:rPr lang="fr-FR" sz="2000" dirty="0" err="1"/>
              <a:t>Linkedin</a:t>
            </a:r>
            <a:r>
              <a:rPr lang="fr-FR" sz="2000" dirty="0"/>
              <a:t>, PagePersonnel.fr, cabinets : annonces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Prises de contact en direct (</a:t>
            </a:r>
            <a:r>
              <a:rPr lang="fr-FR" sz="2000" dirty="0" err="1"/>
              <a:t>Linkedin</a:t>
            </a:r>
            <a:r>
              <a:rPr lang="fr-FR" sz="2000" dirty="0"/>
              <a:t> ou contact direct)</a:t>
            </a:r>
          </a:p>
          <a:p>
            <a:endParaRPr lang="fr-FR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000" dirty="0"/>
              <a:t>Actions régulières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29430839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D0AF8C-5B98-48AA-AEE3-91467C7001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3817" y="71512"/>
            <a:ext cx="7886700" cy="666720"/>
          </a:xfrm>
        </p:spPr>
        <p:txBody>
          <a:bodyPr>
            <a:normAutofit/>
          </a:bodyPr>
          <a:lstStyle/>
          <a:p>
            <a:r>
              <a:rPr lang="fr-FR" sz="3200" b="1" dirty="0">
                <a:solidFill>
                  <a:schemeClr val="accent1">
                    <a:lumMod val="50000"/>
                  </a:schemeClr>
                </a:solidFill>
              </a:rPr>
              <a:t>LE CV IDEAL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7161B76E-2794-47BC-A13D-3E7E410A043E}"/>
              </a:ext>
            </a:extLst>
          </p:cNvPr>
          <p:cNvCxnSpPr>
            <a:cxnSpLocks/>
          </p:cNvCxnSpPr>
          <p:nvPr/>
        </p:nvCxnSpPr>
        <p:spPr>
          <a:xfrm>
            <a:off x="737707" y="604007"/>
            <a:ext cx="7584172" cy="0"/>
          </a:xfrm>
          <a:prstGeom prst="line">
            <a:avLst/>
          </a:prstGeom>
          <a:ln w="28575">
            <a:solidFill>
              <a:schemeClr val="accent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5EBF1F3B-2471-4A55-87B3-D017D9EAF51F}"/>
              </a:ext>
            </a:extLst>
          </p:cNvPr>
          <p:cNvSpPr/>
          <p:nvPr/>
        </p:nvSpPr>
        <p:spPr>
          <a:xfrm>
            <a:off x="956345" y="1270727"/>
            <a:ext cx="758417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Une page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Un titre (juriste droit de la consommation – disponible immédiatement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Expérience : Dates – Durée – Poste occupé – entreprise – nombre de salariés – type de contrat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dirty="0"/>
              <a:t>Mettre en avant l’expérience professionnelle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Détails des missions par mots clés en tirets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Photo professionnelle bien cadrée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fr-FR" dirty="0"/>
              <a:t>Compétences (si association, concours…) langues, intérêts, softs </a:t>
            </a:r>
            <a:r>
              <a:rPr lang="fr-FR" dirty="0" err="1"/>
              <a:t>skills</a:t>
            </a:r>
            <a:r>
              <a:rPr lang="fr-FR" dirty="0"/>
              <a:t> dans la marge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221032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387</Words>
  <Application>Microsoft Office PowerPoint</Application>
  <PresentationFormat>Affichage à l'écran (4:3)</PresentationFormat>
  <Paragraphs>43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Theme</vt:lpstr>
      <vt:lpstr>Institut Supérieur du Droit </vt:lpstr>
      <vt:lpstr>Les cabinets de recrutement</vt:lpstr>
      <vt:lpstr>Page Group: présent à toutes les étapes de carrières</vt:lpstr>
      <vt:lpstr>Présentation du marché des métiers juridiques</vt:lpstr>
      <vt:lpstr>Présentation du marché des métiers juridiques</vt:lpstr>
      <vt:lpstr>Présentation du marché des métiers juridiques</vt:lpstr>
      <vt:lpstr>Comment organiser sa recherche d’emploi ?</vt:lpstr>
      <vt:lpstr>LE CV IDEAL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Droit de la consommation et des pratiques commerciales Master 2</dc:title>
  <dc:creator>Rebecca Elbaz</dc:creator>
  <cp:lastModifiedBy>Lydia Zunino</cp:lastModifiedBy>
  <cp:revision>2</cp:revision>
  <dcterms:created xsi:type="dcterms:W3CDTF">2021-03-04T16:45:09Z</dcterms:created>
  <dcterms:modified xsi:type="dcterms:W3CDTF">2021-12-17T13:35:50Z</dcterms:modified>
</cp:coreProperties>
</file>